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4" r:id="rId24"/>
    <p:sldId id="280" r:id="rId25"/>
    <p:sldId id="328" r:id="rId26"/>
    <p:sldId id="383" r:id="rId27"/>
    <p:sldId id="329" r:id="rId28"/>
    <p:sldId id="330" r:id="rId29"/>
    <p:sldId id="331" r:id="rId30"/>
    <p:sldId id="332" r:id="rId31"/>
    <p:sldId id="347" r:id="rId32"/>
    <p:sldId id="348" r:id="rId33"/>
    <p:sldId id="349" r:id="rId34"/>
    <p:sldId id="356" r:id="rId35"/>
    <p:sldId id="350" r:id="rId36"/>
    <p:sldId id="355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51" r:id="rId52"/>
    <p:sldId id="352" r:id="rId53"/>
    <p:sldId id="353" r:id="rId54"/>
    <p:sldId id="354" r:id="rId55"/>
    <p:sldId id="357" r:id="rId56"/>
    <p:sldId id="359" r:id="rId57"/>
    <p:sldId id="358" r:id="rId58"/>
    <p:sldId id="327" r:id="rId5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27D3C7-E579-47F5-9A18-07D2E0413947}">
          <p14:sldIdLst>
            <p14:sldId id="256"/>
            <p14:sldId id="30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4"/>
          </p14:sldIdLst>
        </p14:section>
        <p14:section name="Untitled Section" id="{5F5E239D-03AA-4EE5-A567-24452361823E}">
          <p14:sldIdLst>
            <p14:sldId id="280"/>
            <p14:sldId id="328"/>
            <p14:sldId id="383"/>
            <p14:sldId id="329"/>
            <p14:sldId id="330"/>
            <p14:sldId id="331"/>
            <p14:sldId id="332"/>
            <p14:sldId id="347"/>
            <p14:sldId id="348"/>
            <p14:sldId id="349"/>
            <p14:sldId id="356"/>
            <p14:sldId id="350"/>
            <p14:sldId id="355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51"/>
            <p14:sldId id="352"/>
            <p14:sldId id="353"/>
            <p14:sldId id="354"/>
            <p14:sldId id="357"/>
            <p14:sldId id="359"/>
            <p14:sldId id="358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40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8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effectLst>
              <a:glow rad="101600">
                <a:schemeClr val="accent1">
                  <a:satMod val="175000"/>
                  <a:alpha val="40000"/>
                </a:schemeClr>
              </a:glow>
              <a:softEdge rad="31750"/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Bush Sr</c:v>
                </c:pt>
                <c:pt idx="1">
                  <c:v>Clinton</c:v>
                </c:pt>
                <c:pt idx="2">
                  <c:v>Bush Jr</c:v>
                </c:pt>
                <c:pt idx="3">
                  <c:v>Obama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11.3</c:v>
                </c:pt>
                <c:pt idx="1">
                  <c:v>11.2</c:v>
                </c:pt>
                <c:pt idx="2">
                  <c:v>10.8</c:v>
                </c:pt>
                <c:pt idx="3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85664"/>
        <c:axId val="122020224"/>
      </c:barChart>
      <c:catAx>
        <c:axId val="12198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2020224"/>
        <c:crosses val="autoZero"/>
        <c:auto val="1"/>
        <c:lblAlgn val="ctr"/>
        <c:lblOffset val="100"/>
        <c:noMultiLvlLbl val="0"/>
      </c:catAx>
      <c:valAx>
        <c:axId val="12202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985664"/>
        <c:crosses val="autoZero"/>
        <c:crossBetween val="between"/>
      </c:valAx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171700"/>
            <a:ext cx="4572000" cy="1026599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3557588"/>
            <a:ext cx="9144000" cy="158591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36156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342901"/>
            <a:ext cx="7680960" cy="18287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5720" y="25463"/>
            <a:ext cx="9235440" cy="50925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411760" y="195486"/>
            <a:ext cx="6600840" cy="4839444"/>
          </a:xfrm>
        </p:spPr>
        <p:txBody>
          <a:bodyPr anchor="ctr" anchorCtr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04" y="2067694"/>
            <a:ext cx="2304256" cy="2952328"/>
          </a:xfrm>
        </p:spPr>
        <p:txBody>
          <a:bodyPr anchor="t" anchorCtr="0"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3002476"/>
            <a:ext cx="4572000" cy="883724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371600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492559"/>
            <a:ext cx="8439912" cy="1488186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097280"/>
            <a:ext cx="3886200" cy="32164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097280"/>
            <a:ext cx="3886200" cy="32164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097281"/>
            <a:ext cx="3886200" cy="382190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097281"/>
            <a:ext cx="3886200" cy="382190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1508760"/>
            <a:ext cx="3886200" cy="28026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508760"/>
            <a:ext cx="3886200" cy="28026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300537"/>
            <a:ext cx="9144000" cy="8429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271963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7" y="1097280"/>
            <a:ext cx="3381375" cy="297537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097280"/>
            <a:ext cx="4681538" cy="29763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5" y="0"/>
            <a:ext cx="3914775" cy="4243388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200150"/>
            <a:ext cx="4572000" cy="269492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300537"/>
            <a:ext cx="9144000" cy="8429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271963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06406"/>
            <a:ext cx="4572000" cy="99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171450"/>
            <a:ext cx="768096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097280"/>
            <a:ext cx="7680960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4907757"/>
            <a:ext cx="146685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90B7EB9-87C7-48E5-9544-03B7E4B21BBF}" type="datetimeFigureOut">
              <a:rPr lang="en-CA" smtClean="0"/>
              <a:pPr/>
              <a:t>2013-01-07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4907757"/>
            <a:ext cx="4086225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4907757"/>
            <a:ext cx="87630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2F1D848-107D-446A-B068-D2D57D12CDF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domainradi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3633383"/>
            <a:ext cx="5011662" cy="151011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Only Freedom Is Freedom from Illusion…</a:t>
            </a:r>
          </a:p>
          <a:p>
            <a:r>
              <a:rPr lang="en-US" dirty="0" smtClean="0"/>
              <a:t>Stefan Molyneux, MA</a:t>
            </a:r>
          </a:p>
          <a:p>
            <a:r>
              <a:rPr lang="en-US" dirty="0" smtClean="0"/>
              <a:t>Host, Freedomain </a:t>
            </a:r>
            <a:r>
              <a:rPr lang="en-US" dirty="0" smtClean="0"/>
              <a:t>Radio</a:t>
            </a:r>
          </a:p>
          <a:p>
            <a:r>
              <a:rPr lang="en-US" dirty="0" smtClean="0"/>
              <a:t>www.freedomainradio.com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1804584"/>
            <a:ext cx="7680960" cy="1828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End of </a:t>
            </a:r>
            <a:r>
              <a:rPr lang="en-US" dirty="0" smtClean="0"/>
              <a:t>America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9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Of Course Governments</a:t>
            </a:r>
            <a:endParaRPr lang="en-US" dirty="0"/>
          </a:p>
        </p:txBody>
      </p:sp>
      <p:pic>
        <p:nvPicPr>
          <p:cNvPr id="8194" name="Picture 2" descr="And here's Federal government debt -- $16 trillion and count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3477"/>
            <a:ext cx="6555854" cy="49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Started in the Early 1980s</a:t>
            </a:r>
            <a:endParaRPr lang="en-US" dirty="0"/>
          </a:p>
        </p:txBody>
      </p:sp>
      <p:pic>
        <p:nvPicPr>
          <p:cNvPr id="9218" name="Picture 2" descr="The problem started in the early 1980s. Before then, increasing American prosperity was shared by everyon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4137"/>
            <a:ext cx="6771878" cy="47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8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Hourly Earnings Haven’t Changed Much in 50 Years</a:t>
            </a:r>
            <a:endParaRPr lang="en-US" dirty="0"/>
          </a:p>
        </p:txBody>
      </p:sp>
      <p:pic>
        <p:nvPicPr>
          <p:cNvPr id="10242" name="Picture 2" descr="This, plus the decline of labor unions, put pressure on wages. Average hourly earnings (adjusting for inflation) haven't changed much in 50 yea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5486"/>
            <a:ext cx="6483846" cy="48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Richest 20% have Gained, Everyone Else Lost</a:t>
            </a:r>
            <a:endParaRPr lang="en-US" dirty="0"/>
          </a:p>
        </p:txBody>
      </p:sp>
      <p:pic>
        <p:nvPicPr>
          <p:cNvPr id="11266" name="Picture 2" descr="The richest 20% of the country has gained. Everyone else has los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5731"/>
            <a:ext cx="6555854" cy="49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Spending on  Social Programs</a:t>
            </a:r>
            <a:endParaRPr lang="en-US" dirty="0"/>
          </a:p>
        </p:txBody>
      </p:sp>
      <p:pic>
        <p:nvPicPr>
          <p:cNvPr id="12290" name="Picture 2" descr="For the last 30 years, we've muted our growing inequality with increasing government spending on social programs--Social Security, Medicare/Medicaid, unemployment benefits, and so fort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120"/>
            <a:ext cx="6699870" cy="50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Programs </a:t>
            </a:r>
            <a:r>
              <a:rPr lang="en-US" dirty="0" smtClean="0"/>
              <a:t>as Percent </a:t>
            </a:r>
            <a:r>
              <a:rPr lang="en-US" dirty="0" smtClean="0"/>
              <a:t>of Economy</a:t>
            </a:r>
            <a:endParaRPr lang="en-US" dirty="0"/>
          </a:p>
        </p:txBody>
      </p:sp>
      <p:pic>
        <p:nvPicPr>
          <p:cNvPr id="13314" name="Picture 2" descr="Over the past 50 years, social-program spending has exploded as a percentage of the econom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07" y="84425"/>
            <a:ext cx="6699870" cy="50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Programs Now Consume Most Federal Tax </a:t>
            </a:r>
            <a:r>
              <a:rPr lang="en-US" dirty="0" smtClean="0"/>
              <a:t>Revenues</a:t>
            </a:r>
            <a:endParaRPr lang="en-US" dirty="0"/>
          </a:p>
        </p:txBody>
      </p:sp>
      <p:pic>
        <p:nvPicPr>
          <p:cNvPr id="14338" name="Picture 2" descr="In fact, social program spending (red) has grown so much that it now consumes almost all federal tax revenue (blue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4878"/>
            <a:ext cx="6699870" cy="50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Cuts Into Federal Spending on Everything Else </a:t>
            </a:r>
            <a:r>
              <a:rPr lang="en-US" sz="2400" dirty="0" smtClean="0"/>
              <a:t>(infrastructure)</a:t>
            </a:r>
            <a:endParaRPr lang="en-US" sz="2400" dirty="0"/>
          </a:p>
        </p:txBody>
      </p:sp>
      <p:pic>
        <p:nvPicPr>
          <p:cNvPr id="15362" name="Picture 2" descr="Meanwhile, we have cut spending (as a percent of the economy) on other things the government pays for--such as highways, military, federal salaries, et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487"/>
            <a:ext cx="6627862" cy="49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Payments 16% of GDP</a:t>
            </a:r>
            <a:endParaRPr lang="en-US" dirty="0"/>
          </a:p>
        </p:txBody>
      </p:sp>
      <p:pic>
        <p:nvPicPr>
          <p:cNvPr id="16386" name="Picture 2" descr="Our economy has become highly dependent on those &quot;transfer payments.&quot; They now amount to a record 16% of GDP. If we suddenly slashed them, especially while raising taxes, we would give the economy a heart atta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487"/>
            <a:ext cx="6627862" cy="49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Welfare Spending $</a:t>
            </a:r>
            <a:r>
              <a:rPr lang="en-US" dirty="0" smtClean="0"/>
              <a:t>168/day per Household</a:t>
            </a:r>
            <a:endParaRPr lang="en-US" dirty="0"/>
          </a:p>
        </p:txBody>
      </p:sp>
      <p:pic>
        <p:nvPicPr>
          <p:cNvPr id="17410" name="Picture 2" descr="https://lh3.googleusercontent.com/eRUPvqFjGWp_A4DTbhVFyAqWaG58X_lRFXkz5-Y_irF_3JTrhkXIUFZjnnCRtgsz7p0Iv-v40Il5PUGyo5jOt2edNZX8CXhvNUwmR7Cajd_BVm1iI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70" y="288924"/>
            <a:ext cx="6206286" cy="45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are generally told that there was an unfortunate recession, and that a recovery is underway.</a:t>
            </a:r>
          </a:p>
          <a:p>
            <a:r>
              <a:rPr lang="en-US" dirty="0" smtClean="0"/>
              <a:t>This is unfortunately not true.</a:t>
            </a:r>
          </a:p>
          <a:p>
            <a:r>
              <a:rPr lang="en-CA" dirty="0"/>
              <a:t>The multi-decade orgy of coercion and deception is almost over.</a:t>
            </a:r>
          </a:p>
          <a:p>
            <a:r>
              <a:rPr lang="en-CA" dirty="0" smtClean="0"/>
              <a:t>And we know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75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Net Outlays – 18x 1970</a:t>
            </a:r>
            <a:endParaRPr lang="en-US" dirty="0"/>
          </a:p>
        </p:txBody>
      </p:sp>
      <p:pic>
        <p:nvPicPr>
          <p:cNvPr id="18434" name="Picture 2" descr="https://lh4.googleusercontent.com/smMWso3ljTkLxC_u7lANw7Annc_uVvNZFbNikYwXEhI4aaic-L9q18plN7ALIZrrYKci2c2kkr2zvHjMpwJO1QM2euFu-ylrX5KO2dnxzUeP8ztki1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33" y="699542"/>
            <a:ext cx="684075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1950s, 85% of all working age men had a job;  below 65% now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58" name="Picture 2" descr="https://lh6.googleusercontent.com/rS-EGKG_VfoV4LZJnT8irOpVd2lmVlwXghoubLb6V6BFneF7vEY3QQfgH1TVOK_IgIkHKMoksXlwUHh8tfSQzavLB4jKpaS2R6asEoXs9WXGHsk6Ol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3517"/>
            <a:ext cx="6575598" cy="39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Civilian Employment -Population Ratio</a:t>
            </a:r>
            <a:endParaRPr lang="en-US" dirty="0"/>
          </a:p>
        </p:txBody>
      </p:sp>
      <p:pic>
        <p:nvPicPr>
          <p:cNvPr id="20482" name="Picture 2" descr="https://lh5.googleusercontent.com/sXxcrjDQcHPtAgbeXVt6xuYB_i3mCqoz8EuEsASOOt4zifxiOupdVFJAFUVfeDYSzaIJ2cBgKvx5uLKnyAy6QAt0XNmi2G33QgLX58E87ly3TV60R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36" y="555526"/>
            <a:ext cx="6563004" cy="39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Are the Facts behind the Graphs?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dirty="0"/>
              <a:t>Reclassification of unemployed</a:t>
            </a:r>
          </a:p>
          <a:p>
            <a:r>
              <a:rPr lang="en-CA" dirty="0" smtClean="0"/>
              <a:t>Failure to distinguish between public and private sector</a:t>
            </a:r>
          </a:p>
          <a:p>
            <a:r>
              <a:rPr lang="en-CA" dirty="0" smtClean="0"/>
              <a:t>Ignoring debt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Number Manipulation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8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According to the US Department of labor, 163,000 new jobs created in July 2012.</a:t>
            </a:r>
          </a:p>
          <a:p>
            <a:r>
              <a:rPr lang="en-US" dirty="0" smtClean="0"/>
              <a:t>Reality is that the US  lost over 1.2 million jobs that month.</a:t>
            </a:r>
          </a:p>
          <a:p>
            <a:r>
              <a:rPr lang="en-US" dirty="0" smtClean="0"/>
              <a:t>In the 5 months since June, 847,000 jobs created.</a:t>
            </a:r>
          </a:p>
          <a:p>
            <a:r>
              <a:rPr lang="en-US" dirty="0" smtClean="0"/>
              <a:t>73% of them are government jobs.</a:t>
            </a:r>
          </a:p>
          <a:p>
            <a:r>
              <a:rPr lang="en-US" dirty="0" smtClean="0"/>
              <a:t>To keep up with population growth, 150,000 new jobs needed a month.</a:t>
            </a:r>
          </a:p>
          <a:p>
            <a:r>
              <a:rPr lang="en-US" dirty="0" smtClean="0"/>
              <a:t>Not counting governments jobs, 500,000 deficit.</a:t>
            </a:r>
          </a:p>
          <a:p>
            <a:r>
              <a:rPr lang="en-US" dirty="0"/>
              <a:t>Since January 2009, the </a:t>
            </a:r>
            <a:r>
              <a:rPr lang="en-US" dirty="0" smtClean="0"/>
              <a:t>"labor force" </a:t>
            </a:r>
            <a:r>
              <a:rPr lang="en-US" dirty="0"/>
              <a:t>in the United States has increased by 827,000, but </a:t>
            </a:r>
            <a:r>
              <a:rPr lang="en-US" dirty="0" smtClean="0"/>
              <a:t>"those </a:t>
            </a:r>
            <a:r>
              <a:rPr lang="en-US" dirty="0"/>
              <a:t>not in the labor </a:t>
            </a:r>
            <a:r>
              <a:rPr lang="en-US" dirty="0" smtClean="0"/>
              <a:t>force" </a:t>
            </a:r>
            <a:r>
              <a:rPr lang="en-US" dirty="0"/>
              <a:t>has increased by </a:t>
            </a:r>
            <a:r>
              <a:rPr lang="en-US" dirty="0" smtClean="0"/>
              <a:t>8,208,000.</a:t>
            </a:r>
          </a:p>
          <a:p>
            <a:r>
              <a:rPr lang="en-US" dirty="0"/>
              <a:t>Barack Obama has been president for less than four years, and during that time the number of Americans "not in the labor force" has increased by nearly 8.5 million.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Reclassification of Unemployed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7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US lost 9 million private sector jobs during the Great </a:t>
            </a:r>
            <a:r>
              <a:rPr lang="en-US" dirty="0" smtClean="0"/>
              <a:t>Recession.</a:t>
            </a:r>
          </a:p>
          <a:p>
            <a:r>
              <a:rPr lang="en-US" dirty="0" smtClean="0"/>
              <a:t>Since </a:t>
            </a:r>
            <a:r>
              <a:rPr lang="en-US" dirty="0"/>
              <a:t>job growth resumed, 5 million private sector jobs have been </a:t>
            </a:r>
            <a:r>
              <a:rPr lang="en-US" dirty="0" smtClean="0"/>
              <a:t>created.</a:t>
            </a:r>
          </a:p>
          <a:p>
            <a:r>
              <a:rPr lang="en-US" dirty="0" smtClean="0"/>
              <a:t>The </a:t>
            </a:r>
            <a:r>
              <a:rPr lang="en-US" dirty="0"/>
              <a:t>level of private sector jobs remains 13 million below the pre-crisis trend.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Jobs Gap Is Not Closing</a:t>
            </a:r>
            <a:endParaRPr lang="en-US" dirty="0"/>
          </a:p>
        </p:txBody>
      </p:sp>
      <p:pic>
        <p:nvPicPr>
          <p:cNvPr id="21506" name="Picture 2" descr="https://lh6.googleusercontent.com/fwkPAee97HVUmiK2iv5foH8zl2H2m92ehjxNuS5QDNupTCtrfGPNxa8PCr_-oxSECVHxe6PGaD_6IhID0N-ceonvXSNnMp_rDcuPYS-6FgUrZ5I_e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3478"/>
            <a:ext cx="6621858" cy="47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Unemployment tends to drop because people leave the workforce.</a:t>
            </a:r>
          </a:p>
          <a:p>
            <a:r>
              <a:rPr lang="en-US" dirty="0" smtClean="0"/>
              <a:t>Almost 550,000 Americans leave the labor force in any given month.</a:t>
            </a:r>
          </a:p>
          <a:p>
            <a:r>
              <a:rPr lang="en-US" dirty="0" smtClean="0"/>
              <a:t>Since Jan 2009, 194,000 new jobs created.</a:t>
            </a:r>
          </a:p>
          <a:p>
            <a:r>
              <a:rPr lang="en-US" dirty="0" smtClean="0"/>
              <a:t>14.7 million people added to the food stamp rolls.</a:t>
            </a:r>
          </a:p>
          <a:p>
            <a:r>
              <a:rPr lang="en-US" dirty="0"/>
              <a:t>When Barack Obama first took office, </a:t>
            </a:r>
            <a:r>
              <a:rPr lang="en-US" dirty="0" smtClean="0"/>
              <a:t>"long-term </a:t>
            </a:r>
            <a:r>
              <a:rPr lang="en-US" dirty="0"/>
              <a:t>unemployed </a:t>
            </a:r>
            <a:r>
              <a:rPr lang="en-US" dirty="0" smtClean="0"/>
              <a:t>workers" </a:t>
            </a:r>
            <a:r>
              <a:rPr lang="en-US" dirty="0"/>
              <a:t>in the United </a:t>
            </a:r>
            <a:r>
              <a:rPr lang="en-US" dirty="0" smtClean="0"/>
              <a:t>States: 2.6m.</a:t>
            </a:r>
          </a:p>
          <a:p>
            <a:r>
              <a:rPr lang="en-US" dirty="0" smtClean="0"/>
              <a:t>Today</a:t>
            </a:r>
            <a:r>
              <a:rPr lang="en-US" dirty="0"/>
              <a:t>, that number is sitting at 5.6 </a:t>
            </a:r>
            <a:r>
              <a:rPr lang="en-US" dirty="0" smtClean="0"/>
              <a:t>million.</a:t>
            </a:r>
          </a:p>
          <a:p>
            <a:r>
              <a:rPr lang="en-US" dirty="0"/>
              <a:t>There are about 88 million working age Americans that are not employed and </a:t>
            </a:r>
            <a:r>
              <a:rPr lang="en-US" dirty="0" smtClean="0"/>
              <a:t>not </a:t>
            </a:r>
            <a:r>
              <a:rPr lang="en-US" dirty="0"/>
              <a:t>looking for employment</a:t>
            </a:r>
            <a:r>
              <a:rPr lang="en-US" dirty="0" smtClean="0"/>
              <a:t>.</a:t>
            </a:r>
          </a:p>
          <a:p>
            <a:r>
              <a:rPr lang="en-US" dirty="0"/>
              <a:t>The percentage of working age Americans with a job has been under </a:t>
            </a:r>
            <a:r>
              <a:rPr lang="en-US" dirty="0" smtClean="0"/>
              <a:t>59% </a:t>
            </a:r>
            <a:r>
              <a:rPr lang="en-US" dirty="0"/>
              <a:t>for 39 months in a row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up Looking for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2000</a:t>
            </a:r>
            <a:r>
              <a:rPr lang="en-US" dirty="0"/>
              <a:t>, about </a:t>
            </a:r>
            <a:r>
              <a:rPr lang="en-US" dirty="0" smtClean="0"/>
              <a:t>20% </a:t>
            </a:r>
            <a:r>
              <a:rPr lang="en-US" dirty="0"/>
              <a:t>of all jobs in America were manufacturing jobs. </a:t>
            </a:r>
            <a:r>
              <a:rPr lang="en-US" dirty="0" smtClean="0"/>
              <a:t>Today</a:t>
            </a:r>
            <a:r>
              <a:rPr lang="en-US" dirty="0"/>
              <a:t>, about </a:t>
            </a:r>
            <a:r>
              <a:rPr lang="en-US" dirty="0" smtClean="0"/>
              <a:t>5% </a:t>
            </a:r>
            <a:r>
              <a:rPr lang="en-US" dirty="0"/>
              <a:t>of all jobs in America are manufacturing </a:t>
            </a:r>
            <a:r>
              <a:rPr lang="en-US" dirty="0" smtClean="0"/>
              <a:t>jobs.</a:t>
            </a:r>
          </a:p>
          <a:p>
            <a:r>
              <a:rPr lang="en-US" dirty="0" smtClean="0"/>
              <a:t>60% </a:t>
            </a:r>
            <a:r>
              <a:rPr lang="en-US" dirty="0"/>
              <a:t>of the jobs lost during the last recession were mid-wage jobs, but </a:t>
            </a:r>
            <a:r>
              <a:rPr lang="en-US" dirty="0" smtClean="0"/>
              <a:t>58% </a:t>
            </a:r>
            <a:r>
              <a:rPr lang="en-US" dirty="0"/>
              <a:t>of the jobs created since then have been low wage </a:t>
            </a:r>
            <a:r>
              <a:rPr lang="en-US" dirty="0" smtClean="0"/>
              <a:t>jobs.</a:t>
            </a:r>
          </a:p>
          <a:p>
            <a:r>
              <a:rPr lang="en-US" dirty="0"/>
              <a:t>The U.S. economy lost more than 220,000 small businesses during the recent </a:t>
            </a:r>
            <a:r>
              <a:rPr lang="en-US" dirty="0" smtClean="0"/>
              <a:t>recession.</a:t>
            </a:r>
          </a:p>
          <a:p>
            <a:r>
              <a:rPr lang="en-US" dirty="0"/>
              <a:t>In 2010, the number of jobs created at new businesses in the United States was less than half of what it was </a:t>
            </a:r>
            <a:r>
              <a:rPr lang="en-US" dirty="0" smtClean="0"/>
              <a:t>in 2000.</a:t>
            </a:r>
          </a:p>
          <a:p>
            <a:r>
              <a:rPr lang="en-US" dirty="0"/>
              <a:t>America is losing half a million jobs to China every single year.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In Work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United States has lost an average of approximately 50,000 manufacturing jobs a month since China joined the World Trade Organization in </a:t>
            </a:r>
            <a:r>
              <a:rPr lang="en-US" dirty="0" smtClean="0"/>
              <a:t>2001.</a:t>
            </a:r>
          </a:p>
          <a:p>
            <a:r>
              <a:rPr lang="en-US" dirty="0" smtClean="0"/>
              <a:t>More </a:t>
            </a:r>
            <a:r>
              <a:rPr lang="en-US" dirty="0"/>
              <a:t>than 56,000 manufacturing facilities in the United States have been shut down since </a:t>
            </a:r>
            <a:r>
              <a:rPr lang="en-US" dirty="0" smtClean="0"/>
              <a:t>2001.</a:t>
            </a:r>
          </a:p>
          <a:p>
            <a:r>
              <a:rPr lang="en-US" dirty="0" smtClean="0"/>
              <a:t>~20% </a:t>
            </a:r>
            <a:r>
              <a:rPr lang="en-US" dirty="0"/>
              <a:t>of all U.S. adults are currently working jobs that pay poverty-level </a:t>
            </a:r>
            <a:r>
              <a:rPr lang="en-US" dirty="0" smtClean="0"/>
              <a:t>wages.</a:t>
            </a:r>
          </a:p>
          <a:p>
            <a:r>
              <a:rPr lang="en-US" dirty="0"/>
              <a:t>More than 40% of Americans who actually are employed are now working in service jobs, which are often very low </a:t>
            </a:r>
            <a:r>
              <a:rPr lang="en-US" dirty="0" smtClean="0"/>
              <a:t>paying.</a:t>
            </a:r>
          </a:p>
          <a:p>
            <a:r>
              <a:rPr lang="en-US" dirty="0"/>
              <a:t>At this point, less than </a:t>
            </a:r>
            <a:r>
              <a:rPr lang="en-US" dirty="0" smtClean="0"/>
              <a:t>25% </a:t>
            </a:r>
            <a:r>
              <a:rPr lang="en-US" dirty="0"/>
              <a:t>of all jobs in the United States are </a:t>
            </a:r>
            <a:r>
              <a:rPr lang="en-US" dirty="0" smtClean="0"/>
              <a:t>"good jobs", </a:t>
            </a:r>
            <a:r>
              <a:rPr lang="en-US" dirty="0"/>
              <a:t>and that number continues to </a:t>
            </a:r>
            <a:r>
              <a:rPr lang="en-US" dirty="0" smtClean="0"/>
              <a:t>shrink.</a:t>
            </a:r>
          </a:p>
          <a:p>
            <a:r>
              <a:rPr lang="en-US" dirty="0" smtClean="0"/>
              <a:t>55% </a:t>
            </a:r>
            <a:r>
              <a:rPr lang="en-US" dirty="0"/>
              <a:t>of all small business owners in America "say they would not start a business today given what they know now and in the current environment."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Death of Manufacturing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73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</a:t>
            </a:r>
            <a:endParaRPr lang="en-US" dirty="0"/>
          </a:p>
        </p:txBody>
      </p:sp>
      <p:pic>
        <p:nvPicPr>
          <p:cNvPr id="1026" name="Picture 2" descr="https://lh6.googleusercontent.com/32W3otiWjVfu4gP5CH7ViUz6WgSYB2Eaop3LE7muexm3el2euJ154lrg_rf_DQIWfzADlgltLbSQ8j30WLNyByZYah12gB026cV7cudof4RL53Pq9X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2267744" y="987574"/>
            <a:ext cx="6804248" cy="334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the United States today, more than </a:t>
            </a:r>
            <a:r>
              <a:rPr lang="en-US" dirty="0" smtClean="0"/>
              <a:t>41% </a:t>
            </a:r>
            <a:r>
              <a:rPr lang="en-US" dirty="0"/>
              <a:t>of all working age Americans are not </a:t>
            </a:r>
            <a:r>
              <a:rPr lang="en-US" dirty="0" smtClean="0"/>
              <a:t>working.</a:t>
            </a:r>
          </a:p>
          <a:p>
            <a:r>
              <a:rPr lang="en-US" dirty="0"/>
              <a:t>If you gathered together all of the workers that are </a:t>
            </a:r>
            <a:r>
              <a:rPr lang="en-US" dirty="0" smtClean="0"/>
              <a:t>"officially" </a:t>
            </a:r>
            <a:r>
              <a:rPr lang="en-US" dirty="0"/>
              <a:t>unemployed in the United States into one nation, they would constitute the 68th largest country in the entire </a:t>
            </a:r>
            <a:r>
              <a:rPr lang="en-US" dirty="0" smtClean="0"/>
              <a:t>world.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Total compensation costs for management, professional, and related </a:t>
            </a:r>
            <a:r>
              <a:rPr lang="en-US" dirty="0" smtClean="0"/>
              <a:t>occupations</a:t>
            </a:r>
            <a:r>
              <a:rPr lang="en-US" dirty="0"/>
              <a:t>, which represent approximately half of all state and local government employment, averaged $50.43 per hour </a:t>
            </a:r>
            <a:r>
              <a:rPr lang="en-US" dirty="0" smtClean="0"/>
              <a:t>worked.</a:t>
            </a:r>
          </a:p>
          <a:p>
            <a:r>
              <a:rPr lang="en-US" dirty="0" smtClean="0"/>
              <a:t>State </a:t>
            </a:r>
            <a:r>
              <a:rPr lang="en-US" dirty="0"/>
              <a:t>and local government employers spent an average of $41.56 per hour worked for employee compensation in September 2012. 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employer compensation costs for private industry workers averaged $28.95 per hour worked in September </a:t>
            </a:r>
            <a:r>
              <a:rPr lang="en-US" dirty="0" smtClean="0"/>
              <a:t>2012.</a:t>
            </a:r>
          </a:p>
          <a:p>
            <a:r>
              <a:rPr lang="en-US" dirty="0"/>
              <a:t>In the United States, the average federal worker now earns 60% MORE than the average worker in the private sector</a:t>
            </a:r>
            <a:r>
              <a:rPr lang="en-US" dirty="0" smtClean="0"/>
              <a:t>.</a:t>
            </a:r>
          </a:p>
          <a:p>
            <a:r>
              <a:rPr lang="en-US" dirty="0"/>
              <a:t>In 2006, only </a:t>
            </a:r>
            <a:r>
              <a:rPr lang="en-US" dirty="0" smtClean="0"/>
              <a:t>12% </a:t>
            </a:r>
            <a:r>
              <a:rPr lang="en-US" dirty="0"/>
              <a:t>of all federal workers made $100,000 or more per year.  Now, approximately </a:t>
            </a:r>
            <a:r>
              <a:rPr lang="en-US" dirty="0" smtClean="0"/>
              <a:t>22% </a:t>
            </a:r>
            <a:r>
              <a:rPr lang="en-US" dirty="0"/>
              <a:t>of all federal workers do.</a:t>
            </a:r>
            <a:endParaRPr lang="en-US" dirty="0" smtClean="0"/>
          </a:p>
          <a:p>
            <a:r>
              <a:rPr lang="en-US" dirty="0"/>
              <a:t>U.S. public pensions are $4.6 trillion short of the amount of assets needed to cover projected </a:t>
            </a:r>
            <a:r>
              <a:rPr lang="en-US" dirty="0" smtClean="0"/>
              <a:t>liabilities.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Public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Really Looks like</a:t>
            </a:r>
            <a:endParaRPr lang="en-US" dirty="0"/>
          </a:p>
        </p:txBody>
      </p:sp>
      <p:pic>
        <p:nvPicPr>
          <p:cNvPr id="2050" name="Picture 2" descr="F:\Public\Public Pictures\PublicSectorvs.PrivateS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87" y="267494"/>
            <a:ext cx="6426714" cy="46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US" dirty="0"/>
          </a:p>
        </p:txBody>
      </p:sp>
      <p:pic>
        <p:nvPicPr>
          <p:cNvPr id="3074" name="Picture 2" descr="F:\Public\Public Pictures\blog06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98327"/>
            <a:ext cx="6050404" cy="39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U.S. share of global GDP has fallen from </a:t>
            </a:r>
            <a:r>
              <a:rPr lang="en-US" dirty="0" smtClean="0"/>
              <a:t>31.8% </a:t>
            </a:r>
            <a:r>
              <a:rPr lang="en-US" dirty="0"/>
              <a:t>in 2001 to </a:t>
            </a:r>
            <a:r>
              <a:rPr lang="en-US" dirty="0" smtClean="0"/>
              <a:t>21.6% </a:t>
            </a:r>
            <a:r>
              <a:rPr lang="en-US" dirty="0"/>
              <a:t>in 2011</a:t>
            </a:r>
            <a:r>
              <a:rPr lang="en-US" dirty="0" smtClean="0"/>
              <a:t>.</a:t>
            </a:r>
          </a:p>
          <a:p>
            <a:r>
              <a:rPr lang="en-US" dirty="0" smtClean="0"/>
              <a:t>61% </a:t>
            </a:r>
            <a:r>
              <a:rPr lang="en-US" dirty="0"/>
              <a:t>of all Americans were "middle income" back in 1971.  Today, only </a:t>
            </a:r>
            <a:r>
              <a:rPr lang="en-US" dirty="0" smtClean="0"/>
              <a:t>51% </a:t>
            </a:r>
            <a:r>
              <a:rPr lang="en-US" dirty="0"/>
              <a:t>of all Americans are</a:t>
            </a:r>
            <a:r>
              <a:rPr lang="en-US" dirty="0" smtClean="0"/>
              <a:t>.</a:t>
            </a:r>
          </a:p>
          <a:p>
            <a:r>
              <a:rPr lang="en-US" dirty="0"/>
              <a:t>Back in 1950, more than </a:t>
            </a:r>
            <a:r>
              <a:rPr lang="en-US" dirty="0" smtClean="0"/>
              <a:t>80% </a:t>
            </a:r>
            <a:r>
              <a:rPr lang="en-US" dirty="0"/>
              <a:t>of all men in the United States had jobs.  Today, less than </a:t>
            </a:r>
            <a:r>
              <a:rPr lang="en-US" dirty="0" smtClean="0"/>
              <a:t>65% </a:t>
            </a:r>
            <a:r>
              <a:rPr lang="en-US" dirty="0"/>
              <a:t>of all men in the United States have jobs</a:t>
            </a:r>
            <a:r>
              <a:rPr lang="en-US" dirty="0" smtClean="0"/>
              <a:t>.</a:t>
            </a:r>
          </a:p>
          <a:p>
            <a:r>
              <a:rPr lang="en-US" dirty="0" smtClean="0"/>
              <a:t>~One </a:t>
            </a:r>
            <a:r>
              <a:rPr lang="en-US" dirty="0"/>
              <a:t>out of every four American workers makes 10 dollars an hour or less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Payroll change since January 2008</a:t>
            </a:r>
          </a:p>
          <a:p>
            <a:r>
              <a:rPr lang="en-US" dirty="0"/>
              <a:t>Total: -5.01 million  -3.6%</a:t>
            </a:r>
          </a:p>
          <a:p>
            <a:r>
              <a:rPr lang="en-US" dirty="0"/>
              <a:t>Private: -4.61 million  -4%</a:t>
            </a:r>
          </a:p>
          <a:p>
            <a:r>
              <a:rPr lang="en-US" dirty="0"/>
              <a:t>Government: -407,000  -1.8%</a:t>
            </a:r>
          </a:p>
          <a:p>
            <a:r>
              <a:rPr lang="en-US" dirty="0"/>
              <a:t>Federal Government: (excluding post office) +225,000  11.4%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July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4677897"/>
              </p:ext>
            </p:extLst>
          </p:nvPr>
        </p:nvGraphicFramePr>
        <p:xfrm>
          <a:off x="2411413" y="195263"/>
          <a:ext cx="6600825" cy="484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Jobs per 1,000 Americans by </a:t>
            </a:r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77% </a:t>
            </a:r>
            <a:r>
              <a:rPr lang="en-US" dirty="0"/>
              <a:t>of all Americans are living to paycheck to paycheck at least some of the </a:t>
            </a:r>
            <a:r>
              <a:rPr lang="en-US" dirty="0" smtClean="0"/>
              <a:t>time.</a:t>
            </a:r>
          </a:p>
          <a:p>
            <a:r>
              <a:rPr lang="en-US" dirty="0"/>
              <a:t>Median household income in America has fallen for four consecutive years</a:t>
            </a:r>
            <a:r>
              <a:rPr lang="en-US" dirty="0" smtClean="0"/>
              <a:t>. </a:t>
            </a:r>
            <a:r>
              <a:rPr lang="en-US" dirty="0"/>
              <a:t>Overall, it has declined by over $</a:t>
            </a:r>
            <a:r>
              <a:rPr lang="en-US" dirty="0" smtClean="0"/>
              <a:t>4,000 </a:t>
            </a:r>
            <a:r>
              <a:rPr lang="en-US" dirty="0"/>
              <a:t>during that time </a:t>
            </a:r>
            <a:r>
              <a:rPr lang="en-US" dirty="0" smtClean="0"/>
              <a:t>span.</a:t>
            </a:r>
          </a:p>
          <a:p>
            <a:r>
              <a:rPr lang="en-US" dirty="0" smtClean="0"/>
              <a:t>36% </a:t>
            </a:r>
            <a:r>
              <a:rPr lang="en-US" dirty="0"/>
              <a:t>of Americans say that they don’t contribute anything to retirement </a:t>
            </a:r>
            <a:r>
              <a:rPr lang="en-US" dirty="0" smtClean="0"/>
              <a:t>savings.</a:t>
            </a:r>
          </a:p>
          <a:p>
            <a:r>
              <a:rPr lang="en-US" dirty="0"/>
              <a:t>24% of American workers say that they have postponed their planned retirement age in the past </a:t>
            </a:r>
            <a:r>
              <a:rPr lang="en-US" dirty="0" smtClean="0"/>
              <a:t>year.</a:t>
            </a:r>
          </a:p>
          <a:p>
            <a:r>
              <a:rPr lang="en-US" dirty="0" smtClean="0"/>
              <a:t>43% </a:t>
            </a:r>
            <a:r>
              <a:rPr lang="en-US" dirty="0"/>
              <a:t>of Americans have less than $10,000 saved up for </a:t>
            </a:r>
            <a:r>
              <a:rPr lang="en-US" dirty="0" smtClean="0"/>
              <a:t>retirement.</a:t>
            </a:r>
          </a:p>
          <a:p>
            <a:r>
              <a:rPr lang="en-US" dirty="0" smtClean="0"/>
              <a:t>28% </a:t>
            </a:r>
            <a:r>
              <a:rPr lang="en-US" dirty="0"/>
              <a:t>of all Americans do not have a single penny saved for </a:t>
            </a:r>
            <a:r>
              <a:rPr lang="en-US" dirty="0" smtClean="0"/>
              <a:t>emergencies.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Middle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the United States today, somewhere around 100 million Americans are considered to be either </a:t>
            </a:r>
            <a:r>
              <a:rPr lang="en-US" dirty="0" smtClean="0"/>
              <a:t>“poor” </a:t>
            </a:r>
            <a:r>
              <a:rPr lang="en-US" dirty="0"/>
              <a:t>or </a:t>
            </a:r>
            <a:r>
              <a:rPr lang="en-US" dirty="0" smtClean="0"/>
              <a:t>“near poor.”</a:t>
            </a:r>
          </a:p>
          <a:p>
            <a:r>
              <a:rPr lang="en-US" dirty="0"/>
              <a:t>Back in 2007, </a:t>
            </a:r>
            <a:r>
              <a:rPr lang="en-US" dirty="0" smtClean="0"/>
              <a:t>19.2% </a:t>
            </a:r>
            <a:r>
              <a:rPr lang="en-US" dirty="0"/>
              <a:t>of all American families had a net worth of zero or less than zero. </a:t>
            </a:r>
            <a:r>
              <a:rPr lang="en-US" dirty="0" smtClean="0"/>
              <a:t>By </a:t>
            </a:r>
            <a:r>
              <a:rPr lang="en-US" dirty="0"/>
              <a:t>2010, that figure had soared to </a:t>
            </a:r>
            <a:r>
              <a:rPr lang="en-US" dirty="0" smtClean="0"/>
              <a:t>32.5%.</a:t>
            </a:r>
            <a:endParaRPr lang="en-US" dirty="0"/>
          </a:p>
          <a:p>
            <a:r>
              <a:rPr lang="en-US" dirty="0" smtClean="0"/>
              <a:t>40% </a:t>
            </a:r>
            <a:r>
              <a:rPr lang="en-US" dirty="0"/>
              <a:t>of all Americans have $500 or less in </a:t>
            </a:r>
            <a:r>
              <a:rPr lang="en-US" dirty="0" smtClean="0"/>
              <a:t>savings.</a:t>
            </a:r>
          </a:p>
          <a:p>
            <a:r>
              <a:rPr lang="en-US" dirty="0" smtClean="0"/>
              <a:t>~10 </a:t>
            </a:r>
            <a:r>
              <a:rPr lang="en-US" dirty="0"/>
              <a:t>million households </a:t>
            </a:r>
            <a:r>
              <a:rPr lang="en-US" dirty="0" smtClean="0"/>
              <a:t>do </a:t>
            </a:r>
            <a:r>
              <a:rPr lang="en-US" dirty="0"/>
              <a:t>not have a single bank </a:t>
            </a:r>
            <a:r>
              <a:rPr lang="en-US" dirty="0" smtClean="0"/>
              <a:t>account.</a:t>
            </a:r>
          </a:p>
          <a:p>
            <a:r>
              <a:rPr lang="en-US" dirty="0"/>
              <a:t>United States actually has a higher percentage of workers doing low wage work than any other major industrialized nation </a:t>
            </a:r>
            <a:r>
              <a:rPr lang="en-US" dirty="0" smtClean="0"/>
              <a:t>does.</a:t>
            </a:r>
          </a:p>
          <a:p>
            <a:r>
              <a:rPr lang="en-US" dirty="0"/>
              <a:t>In 2010, 2.6 million more Americans fell into poverty.  That was the largest increase that we have seen since the U.S. government began keeping statistics on this back in 1959.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now 20.2 million Americans that spend more than half of their incomes on housing.  That represents a </a:t>
            </a:r>
            <a:r>
              <a:rPr lang="en-US" dirty="0" smtClean="0"/>
              <a:t>46% </a:t>
            </a:r>
            <a:r>
              <a:rPr lang="en-US" dirty="0"/>
              <a:t>increase from 2001</a:t>
            </a:r>
            <a:r>
              <a:rPr lang="en-US" dirty="0" smtClean="0"/>
              <a:t>.</a:t>
            </a:r>
          </a:p>
          <a:p>
            <a:r>
              <a:rPr lang="en-US" dirty="0"/>
              <a:t>only </a:t>
            </a:r>
            <a:r>
              <a:rPr lang="en-US" dirty="0" smtClean="0"/>
              <a:t>51% </a:t>
            </a:r>
            <a:r>
              <a:rPr lang="en-US" dirty="0"/>
              <a:t>of all Americans that are at least 18 years old are currently married.  Back in 1960, </a:t>
            </a:r>
            <a:r>
              <a:rPr lang="en-US" dirty="0" smtClean="0"/>
              <a:t>72% </a:t>
            </a:r>
            <a:r>
              <a:rPr lang="en-US" dirty="0"/>
              <a:t>of all U.S. adults were </a:t>
            </a:r>
            <a:r>
              <a:rPr lang="en-US" dirty="0" smtClean="0"/>
              <a:t>married.</a:t>
            </a:r>
          </a:p>
          <a:p>
            <a:r>
              <a:rPr lang="en-US" dirty="0"/>
              <a:t>In 1984, the median net worth of households led by someone 65 or older was 10 times larger than the median net worth of households led by someone 35 or younger. </a:t>
            </a:r>
            <a:endParaRPr lang="en-US" dirty="0" smtClean="0"/>
          </a:p>
          <a:p>
            <a:r>
              <a:rPr lang="en-US" dirty="0" smtClean="0"/>
              <a:t>Today</a:t>
            </a:r>
            <a:r>
              <a:rPr lang="en-US" dirty="0"/>
              <a:t>, the median net worth of households led by someone 65 or older is 47 times larger than the median net worth of households led by someone 35 or younger.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Income and Marriage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TSA</a:t>
            </a:r>
            <a:endParaRPr lang="en-US" dirty="0"/>
          </a:p>
          <a:p>
            <a:r>
              <a:rPr lang="en-US" dirty="0"/>
              <a:t>People who hate the Olympics</a:t>
            </a:r>
          </a:p>
          <a:p>
            <a:r>
              <a:rPr lang="en-US" dirty="0"/>
              <a:t>The Most Disliked Company In America</a:t>
            </a:r>
          </a:p>
          <a:p>
            <a:r>
              <a:rPr lang="en-US" dirty="0" smtClean="0"/>
              <a:t>Abortion</a:t>
            </a:r>
          </a:p>
          <a:p>
            <a:r>
              <a:rPr lang="en-US" dirty="0" smtClean="0"/>
              <a:t>Nixon</a:t>
            </a:r>
            <a:endParaRPr lang="en-US" dirty="0"/>
          </a:p>
          <a:p>
            <a:r>
              <a:rPr lang="en-US" dirty="0" smtClean="0"/>
              <a:t>Banks </a:t>
            </a:r>
            <a:r>
              <a:rPr lang="en-US" dirty="0"/>
              <a:t>and Financial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Paris Hilton</a:t>
            </a:r>
            <a:endParaRPr lang="en-US" dirty="0"/>
          </a:p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Americans like Better Than Their Lawmaking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Total consumer debt in the United States has risen by </a:t>
            </a:r>
            <a:r>
              <a:rPr lang="en-US" dirty="0" smtClean="0"/>
              <a:t>1700% </a:t>
            </a:r>
            <a:r>
              <a:rPr lang="en-US" dirty="0"/>
              <a:t>since </a:t>
            </a:r>
            <a:r>
              <a:rPr lang="en-US" dirty="0" smtClean="0"/>
              <a:t>1971.</a:t>
            </a:r>
          </a:p>
          <a:p>
            <a:r>
              <a:rPr lang="en-US" dirty="0" smtClean="0"/>
              <a:t>In </a:t>
            </a:r>
            <a:r>
              <a:rPr lang="en-US" dirty="0"/>
              <a:t>1983, the bottom </a:t>
            </a:r>
            <a:r>
              <a:rPr lang="en-US" dirty="0" smtClean="0"/>
              <a:t>95% </a:t>
            </a:r>
            <a:r>
              <a:rPr lang="en-US" dirty="0"/>
              <a:t>of all income earners had 62 cents of debt for every dollar that they earned.  By 2007, that figure had soared to $</a:t>
            </a:r>
            <a:r>
              <a:rPr lang="en-US" dirty="0" smtClean="0"/>
              <a:t>1.48</a:t>
            </a:r>
          </a:p>
          <a:p>
            <a:r>
              <a:rPr lang="en-US" dirty="0" smtClean="0"/>
              <a:t>~One-third </a:t>
            </a:r>
            <a:r>
              <a:rPr lang="en-US" dirty="0"/>
              <a:t>of all Americans are not paying their bills on </a:t>
            </a:r>
            <a:r>
              <a:rPr lang="en-US" dirty="0" smtClean="0"/>
              <a:t>time.</a:t>
            </a:r>
          </a:p>
          <a:p>
            <a:r>
              <a:rPr lang="en-US" dirty="0" smtClean="0"/>
              <a:t>43% </a:t>
            </a:r>
            <a:r>
              <a:rPr lang="en-US" dirty="0"/>
              <a:t>of all American families spend more than they earn each </a:t>
            </a:r>
            <a:r>
              <a:rPr lang="en-US" dirty="0" smtClean="0"/>
              <a:t>year.</a:t>
            </a:r>
          </a:p>
          <a:p>
            <a:r>
              <a:rPr lang="en-US" dirty="0"/>
              <a:t>After adjusting for inflation, U.S. college students are borrowing about twice as much money as they did a decade </a:t>
            </a:r>
            <a:r>
              <a:rPr lang="en-US" dirty="0" smtClean="0"/>
              <a:t>ago.</a:t>
            </a:r>
          </a:p>
          <a:p>
            <a:r>
              <a:rPr lang="en-US" dirty="0"/>
              <a:t>46% of all Americans carry a credit card balance from month to </a:t>
            </a:r>
            <a:r>
              <a:rPr lang="en-US" dirty="0" smtClean="0"/>
              <a:t>month.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88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 the U.S. households that do have credit card debt, the average amount of credit card debt is an astounding $</a:t>
            </a:r>
            <a:r>
              <a:rPr lang="en-US" dirty="0" smtClean="0"/>
              <a:t>15,799.</a:t>
            </a:r>
          </a:p>
          <a:p>
            <a:r>
              <a:rPr lang="en-US" dirty="0"/>
              <a:t>Overall, Americans are carrying a grand total of $798 billion in credit card debt.  If you were alive when Jesus was born and you spent a million dollars every single day since then, you still would not have spent $798 billion by </a:t>
            </a:r>
            <a:r>
              <a:rPr lang="en-US" dirty="0" smtClean="0"/>
              <a:t>now.</a:t>
            </a:r>
          </a:p>
          <a:p>
            <a:r>
              <a:rPr lang="en-US" dirty="0" smtClean="0"/>
              <a:t>45% </a:t>
            </a:r>
            <a:r>
              <a:rPr lang="en-US" dirty="0"/>
              <a:t>of all auto loans are made to subprime </a:t>
            </a:r>
            <a:r>
              <a:rPr lang="en-US" dirty="0" smtClean="0"/>
              <a:t>borrowers.</a:t>
            </a:r>
          </a:p>
          <a:p>
            <a:r>
              <a:rPr lang="en-US" dirty="0" smtClean="0"/>
              <a:t>The </a:t>
            </a:r>
            <a:r>
              <a:rPr lang="en-US" dirty="0"/>
              <a:t>ratio of household debt to personal income in the United States is now </a:t>
            </a:r>
            <a:r>
              <a:rPr lang="en-US" dirty="0" smtClean="0"/>
              <a:t>154%.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by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93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83% </a:t>
            </a:r>
            <a:r>
              <a:rPr lang="en-US" dirty="0"/>
              <a:t>of all U.S. stocks are in the hands of </a:t>
            </a:r>
            <a:r>
              <a:rPr lang="en-US" dirty="0" smtClean="0"/>
              <a:t>1% </a:t>
            </a:r>
            <a:r>
              <a:rPr lang="en-US" dirty="0"/>
              <a:t>of the </a:t>
            </a:r>
            <a:r>
              <a:rPr lang="en-US" dirty="0" smtClean="0"/>
              <a:t>people.</a:t>
            </a:r>
          </a:p>
          <a:p>
            <a:r>
              <a:rPr lang="en-US" dirty="0"/>
              <a:t>66% of the income growth between 2001 and 2007 went to the top 1% of all </a:t>
            </a:r>
            <a:r>
              <a:rPr lang="en-US" dirty="0" smtClean="0"/>
              <a:t>Americans.</a:t>
            </a:r>
          </a:p>
          <a:p>
            <a:r>
              <a:rPr lang="en-US" dirty="0"/>
              <a:t>Only the top </a:t>
            </a:r>
            <a:r>
              <a:rPr lang="en-US" dirty="0" smtClean="0"/>
              <a:t>5% </a:t>
            </a:r>
            <a:r>
              <a:rPr lang="en-US" dirty="0"/>
              <a:t>of U.S. households have earned enough additional income to match the rise in housing costs since </a:t>
            </a:r>
            <a:r>
              <a:rPr lang="en-US" dirty="0" smtClean="0"/>
              <a:t>1975.</a:t>
            </a:r>
          </a:p>
          <a:p>
            <a:r>
              <a:rPr lang="en-US" dirty="0"/>
              <a:t>For the first time in U.S. history, banks own a greater share of residential housing net worth in the United States than all individual Americans put </a:t>
            </a:r>
            <a:r>
              <a:rPr lang="en-US" dirty="0" smtClean="0"/>
              <a:t>together.</a:t>
            </a:r>
          </a:p>
          <a:p>
            <a:r>
              <a:rPr lang="en-US" dirty="0"/>
              <a:t>The bottom </a:t>
            </a:r>
            <a:r>
              <a:rPr lang="en-US" dirty="0" smtClean="0"/>
              <a:t>50% </a:t>
            </a:r>
            <a:r>
              <a:rPr lang="en-US" dirty="0"/>
              <a:t>of income earners in the United States now collectively own less than </a:t>
            </a:r>
            <a:r>
              <a:rPr lang="en-US" dirty="0" smtClean="0"/>
              <a:t>1% </a:t>
            </a:r>
            <a:r>
              <a:rPr lang="en-US" dirty="0"/>
              <a:t>of the national </a:t>
            </a:r>
            <a:r>
              <a:rPr lang="en-US" dirty="0" smtClean="0"/>
              <a:t>wealth.</a:t>
            </a:r>
          </a:p>
          <a:p>
            <a:r>
              <a:rPr lang="en-US" dirty="0"/>
              <a:t>In the United States today, corporate profits are at an all-time high.  The percentage of Americans that are living in </a:t>
            </a:r>
            <a:r>
              <a:rPr lang="en-US" dirty="0" smtClean="0"/>
              <a:t>"extreme poverty" </a:t>
            </a:r>
            <a:r>
              <a:rPr lang="en-US" dirty="0"/>
              <a:t>is also at an all-time high according to the U.S. Census </a:t>
            </a:r>
            <a:r>
              <a:rPr lang="en-US" dirty="0" smtClean="0"/>
              <a:t>Bureau.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Cancer of Inequality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98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More </a:t>
            </a:r>
            <a:r>
              <a:rPr lang="en-US" dirty="0"/>
              <a:t>than 100 million Americans are enrolled in at least one welfare program run by the federal government. </a:t>
            </a:r>
            <a:r>
              <a:rPr lang="en-US" dirty="0" smtClean="0"/>
              <a:t>(And </a:t>
            </a:r>
            <a:r>
              <a:rPr lang="en-US" dirty="0"/>
              <a:t>that does not even count Social Security or </a:t>
            </a:r>
            <a:r>
              <a:rPr lang="en-US" dirty="0" smtClean="0"/>
              <a:t>Medicare.)</a:t>
            </a:r>
            <a:endParaRPr lang="en-US" dirty="0"/>
          </a:p>
          <a:p>
            <a:r>
              <a:rPr lang="en-US" dirty="0"/>
              <a:t>Back in the 1970s, about one out of every 50 Americans was on food stamps.  Today, about one out of every 6.5 Americans is on food </a:t>
            </a:r>
            <a:r>
              <a:rPr lang="en-US" dirty="0" smtClean="0"/>
              <a:t>stamps.</a:t>
            </a:r>
          </a:p>
          <a:p>
            <a:r>
              <a:rPr lang="en-US" dirty="0"/>
              <a:t>Approximately one-fourth of all children in the United States are enrolled in the food stamp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21% </a:t>
            </a:r>
            <a:r>
              <a:rPr lang="en-US" dirty="0"/>
              <a:t>of all children in the </a:t>
            </a:r>
            <a:r>
              <a:rPr lang="en-US" dirty="0" smtClean="0"/>
              <a:t>US </a:t>
            </a:r>
            <a:r>
              <a:rPr lang="en-US" dirty="0"/>
              <a:t>are living below the poverty line in 2010 – the highest rate in 20 </a:t>
            </a:r>
            <a:r>
              <a:rPr lang="en-US" dirty="0" smtClean="0"/>
              <a:t>years.</a:t>
            </a:r>
          </a:p>
          <a:p>
            <a:r>
              <a:rPr lang="en-US" dirty="0"/>
              <a:t>Median household income for families with children dropped by </a:t>
            </a:r>
            <a:r>
              <a:rPr lang="en-US" dirty="0" smtClean="0"/>
              <a:t>$</a:t>
            </a:r>
            <a:r>
              <a:rPr lang="en-US" dirty="0"/>
              <a:t>6,300 between 2001 and </a:t>
            </a:r>
            <a:r>
              <a:rPr lang="en-US" dirty="0" smtClean="0"/>
              <a:t>2011.</a:t>
            </a:r>
          </a:p>
          <a:p>
            <a:r>
              <a:rPr lang="en-US" dirty="0" smtClean="0"/>
              <a:t>Half </a:t>
            </a:r>
            <a:r>
              <a:rPr lang="en-US" dirty="0"/>
              <a:t>of all American children will be on food stamps at least once before they turn 18 years of 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70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number of Americans living in poverty has increased by about 6 million over the past four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About </a:t>
            </a:r>
            <a:r>
              <a:rPr lang="en-US" dirty="0"/>
              <a:t>one out of every four workers in the United States brings home wages that are at or below the federal poverty </a:t>
            </a:r>
            <a:r>
              <a:rPr lang="en-US" dirty="0" smtClean="0"/>
              <a:t>level.</a:t>
            </a:r>
          </a:p>
          <a:p>
            <a:r>
              <a:rPr lang="en-US" dirty="0" smtClean="0"/>
              <a:t>~57% </a:t>
            </a:r>
            <a:r>
              <a:rPr lang="en-US" dirty="0"/>
              <a:t>of all children in the United States are living in homes that are either considered to be either </a:t>
            </a:r>
            <a:r>
              <a:rPr lang="en-US" dirty="0" smtClean="0"/>
              <a:t>"low income" </a:t>
            </a:r>
            <a:r>
              <a:rPr lang="en-US" dirty="0"/>
              <a:t>or </a:t>
            </a:r>
            <a:r>
              <a:rPr lang="en-US" dirty="0" smtClean="0"/>
              <a:t>impoverished.</a:t>
            </a:r>
          </a:p>
          <a:p>
            <a:r>
              <a:rPr lang="en-US" dirty="0"/>
              <a:t>The number of children living in poverty in the state of California has increased by </a:t>
            </a:r>
            <a:r>
              <a:rPr lang="en-US" dirty="0" smtClean="0"/>
              <a:t>30% </a:t>
            </a:r>
            <a:r>
              <a:rPr lang="en-US" dirty="0"/>
              <a:t>since </a:t>
            </a:r>
            <a:r>
              <a:rPr lang="en-US" dirty="0" smtClean="0"/>
              <a:t>2007.</a:t>
            </a:r>
          </a:p>
          <a:p>
            <a:r>
              <a:rPr lang="en-US" dirty="0"/>
              <a:t>In the city of Detroit today, more than </a:t>
            </a:r>
            <a:r>
              <a:rPr lang="en-US" dirty="0" smtClean="0"/>
              <a:t>50% </a:t>
            </a:r>
            <a:r>
              <a:rPr lang="en-US" dirty="0"/>
              <a:t>of all children are living in poverty, and close to </a:t>
            </a:r>
            <a:r>
              <a:rPr lang="en-US" dirty="0" smtClean="0"/>
              <a:t>50% </a:t>
            </a:r>
            <a:r>
              <a:rPr lang="en-US" dirty="0"/>
              <a:t>of all adults are functionally illiterate.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26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49% </a:t>
            </a:r>
            <a:r>
              <a:rPr lang="en-US" dirty="0"/>
              <a:t>of all Americans live in a home where at least one person receives financial assistance from the federal </a:t>
            </a:r>
            <a:r>
              <a:rPr lang="en-US" dirty="0" smtClean="0"/>
              <a:t>government.</a:t>
            </a:r>
          </a:p>
          <a:p>
            <a:r>
              <a:rPr lang="en-US" dirty="0"/>
              <a:t>	</a:t>
            </a:r>
            <a:r>
              <a:rPr lang="en-US" dirty="0" smtClean="0"/>
              <a:t>In </a:t>
            </a:r>
            <a:r>
              <a:rPr lang="en-US" dirty="0"/>
              <a:t>1983, that number was </a:t>
            </a:r>
            <a:r>
              <a:rPr lang="en-US" dirty="0" smtClean="0"/>
              <a:t>&lt; 30%.</a:t>
            </a:r>
          </a:p>
          <a:p>
            <a:r>
              <a:rPr lang="en-US" dirty="0" smtClean="0"/>
              <a:t>The </a:t>
            </a:r>
            <a:r>
              <a:rPr lang="en-US" dirty="0"/>
              <a:t>number of Americans living in poverty rose to a new all-time record of 49.7 </a:t>
            </a:r>
            <a:r>
              <a:rPr lang="en-US" dirty="0" smtClean="0"/>
              <a:t>million.</a:t>
            </a:r>
          </a:p>
          <a:p>
            <a:r>
              <a:rPr lang="en-US" dirty="0"/>
              <a:t>During 2011, </a:t>
            </a:r>
            <a:r>
              <a:rPr lang="en-US" dirty="0" smtClean="0"/>
              <a:t>53% of </a:t>
            </a:r>
            <a:r>
              <a:rPr lang="en-US" dirty="0"/>
              <a:t>all Americans with a bachelor's degree under the age of 25 were either unemployed or underemployed.</a:t>
            </a:r>
            <a:endParaRPr lang="en-US" dirty="0" smtClean="0"/>
          </a:p>
          <a:p>
            <a:r>
              <a:rPr lang="en-US" dirty="0" smtClean="0"/>
              <a:t>85% </a:t>
            </a:r>
            <a:r>
              <a:rPr lang="en-US" dirty="0"/>
              <a:t>of all college seniors plan on moving back in with their parents after graduation.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81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Real inflation rate estimated at 10% per year.</a:t>
            </a:r>
          </a:p>
          <a:p>
            <a:r>
              <a:rPr lang="en-US" dirty="0" smtClean="0"/>
              <a:t>Half the value of your money in 7 years.</a:t>
            </a:r>
          </a:p>
          <a:p>
            <a:r>
              <a:rPr lang="en-US" dirty="0"/>
              <a:t>On average, you could buy about 10 gallons of gas for an hour of work back in the mid-90s.  Today, the average hour of work will get you less than 6 gallons of </a:t>
            </a:r>
            <a:r>
              <a:rPr lang="en-US" dirty="0" smtClean="0"/>
              <a:t>gas.</a:t>
            </a:r>
          </a:p>
          <a:p>
            <a:r>
              <a:rPr lang="en-US" dirty="0"/>
              <a:t>To get the same purchasing power that you got out of $20.00 back in 1970 you would have to have more than $116 </a:t>
            </a:r>
            <a:r>
              <a:rPr lang="en-US" dirty="0" smtClean="0"/>
              <a:t>today.</a:t>
            </a:r>
          </a:p>
          <a:p>
            <a:r>
              <a:rPr lang="en-US" dirty="0" smtClean="0"/>
              <a:t>A central reason why savings are so low.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26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During 2012, the U.S. government </a:t>
            </a:r>
            <a:r>
              <a:rPr lang="en-US" dirty="0" smtClean="0"/>
              <a:t>had to </a:t>
            </a:r>
            <a:r>
              <a:rPr lang="en-US" dirty="0"/>
              <a:t>roll over nearly 3 trillion dollars of old </a:t>
            </a:r>
            <a:r>
              <a:rPr lang="en-US" dirty="0" smtClean="0"/>
              <a:t>debt.</a:t>
            </a:r>
          </a:p>
          <a:p>
            <a:r>
              <a:rPr lang="en-US" dirty="0"/>
              <a:t>The U.S. national debt is now more than 22 times larger than it was when Jimmy Carter became </a:t>
            </a:r>
            <a:r>
              <a:rPr lang="en-US" dirty="0" smtClean="0"/>
              <a:t>president.</a:t>
            </a:r>
          </a:p>
          <a:p>
            <a:r>
              <a:rPr lang="en-US" dirty="0"/>
              <a:t>During the Obama administration, the U.S. government has accumulated more debt than it did from the time that George Washington took office to the time that Bill Clinton took </a:t>
            </a:r>
            <a:r>
              <a:rPr lang="en-US" dirty="0" smtClean="0"/>
              <a:t>office.</a:t>
            </a:r>
          </a:p>
          <a:p>
            <a:r>
              <a:rPr lang="en-US" dirty="0"/>
              <a:t>If the federal government began right at this moment to repay the U.S. national debt at a rate of one dollar per second, it would take over 440,000 years to pay off the national </a:t>
            </a:r>
            <a:r>
              <a:rPr lang="en-US" dirty="0" smtClean="0"/>
              <a:t>debt.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Debt</a:t>
            </a:r>
            <a:br>
              <a:rPr lang="en-US" dirty="0" smtClean="0"/>
            </a:br>
            <a:r>
              <a:rPr lang="en-US" sz="2000" dirty="0" smtClean="0"/>
              <a:t>(i.e.  your children’s debt)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5705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If Bill Gates gave every single penny of his fortune to the U.S. government, it would only cover the U.S. budget deficit for about 15 </a:t>
            </a:r>
            <a:r>
              <a:rPr lang="en-US" dirty="0" smtClean="0"/>
              <a:t>days.</a:t>
            </a:r>
          </a:p>
          <a:p>
            <a:r>
              <a:rPr lang="en-US" dirty="0"/>
              <a:t>Right now, the U.S. national debt is increasing by about 150 million dollars every single </a:t>
            </a:r>
            <a:r>
              <a:rPr lang="en-US" dirty="0" smtClean="0"/>
              <a:t>hour.</a:t>
            </a:r>
          </a:p>
          <a:p>
            <a:r>
              <a:rPr lang="en-US" dirty="0"/>
              <a:t>During fiscal year 2012, </a:t>
            </a:r>
            <a:r>
              <a:rPr lang="en-US" dirty="0" smtClean="0"/>
              <a:t>62% </a:t>
            </a:r>
            <a:r>
              <a:rPr lang="en-US" dirty="0"/>
              <a:t>of the federal budget was spent on entitlements</a:t>
            </a:r>
            <a:r>
              <a:rPr lang="en-US" dirty="0" smtClean="0"/>
              <a:t>.</a:t>
            </a:r>
          </a:p>
          <a:p>
            <a:r>
              <a:rPr lang="en-US" dirty="0"/>
              <a:t>Back in 1965, only one out of every 50 Americans was on Medicaid.  Today, approximately one out of every 6 Americans is on Medicaid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Impossible to Repay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50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condition of the U.S. economy today mirrors the economic situation prior to the Great Depression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Slow </a:t>
            </a:r>
            <a:r>
              <a:rPr lang="en-US" dirty="0"/>
              <a:t>economic growth, massive deficits, high unemployment and foreclosures, and a shaky banking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Real </a:t>
            </a:r>
            <a:r>
              <a:rPr lang="en-US" dirty="0"/>
              <a:t>unemployment is at the same level it was during the Great Depression, around </a:t>
            </a:r>
            <a:r>
              <a:rPr lang="en-US" dirty="0" smtClean="0"/>
              <a:t>25%.</a:t>
            </a:r>
          </a:p>
          <a:p>
            <a:r>
              <a:rPr lang="en-US" dirty="0" smtClean="0"/>
              <a:t>The </a:t>
            </a:r>
            <a:r>
              <a:rPr lang="en-US" dirty="0"/>
              <a:t>drop in home prices and sales is actually worse than during the Great </a:t>
            </a:r>
            <a:r>
              <a:rPr lang="en-US" dirty="0" smtClean="0"/>
              <a:t>Depression.</a:t>
            </a:r>
          </a:p>
          <a:p>
            <a:r>
              <a:rPr lang="en-US" dirty="0" smtClean="0"/>
              <a:t>The </a:t>
            </a:r>
            <a:r>
              <a:rPr lang="en-US" dirty="0"/>
              <a:t>stock market has been dropping, and stocks are currently overvalued by as much as </a:t>
            </a:r>
            <a:r>
              <a:rPr lang="en-US" dirty="0" smtClean="0"/>
              <a:t>50%.</a:t>
            </a:r>
          </a:p>
          <a:p>
            <a:r>
              <a:rPr lang="en-US" dirty="0"/>
              <a:t>Youth unemployment in the United States is now at the highest level that we have seen since World War </a:t>
            </a:r>
            <a:r>
              <a:rPr lang="en-US" dirty="0" smtClean="0"/>
              <a:t>II.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Greatest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1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Civilian Employment-Population Ratio</a:t>
            </a:r>
            <a:endParaRPr lang="en-US" dirty="0"/>
          </a:p>
        </p:txBody>
      </p:sp>
      <p:pic>
        <p:nvPicPr>
          <p:cNvPr id="2050" name="Picture 2" descr="https://lh3.googleusercontent.com/BnPQXv6G684PrstBx5AIYFqYDkUGC18nPkDYP73GBk8lgEs-o5AgwUFbn9hA4ybzFBsi8q5I3U0Gi0ODFMb-8Rr1OFzFtCl_Fpr74utQvVYYMcq6hV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5486"/>
            <a:ext cx="6339830" cy="47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Great Depression had NONE of the structural, economic, and social problems, nor the massive </a:t>
            </a:r>
            <a:r>
              <a:rPr lang="en-US" dirty="0" smtClean="0"/>
              <a:t>obligations.</a:t>
            </a:r>
          </a:p>
          <a:p>
            <a:r>
              <a:rPr lang="en-US" dirty="0"/>
              <a:t>In 1929 America was not $16 trillion in debt, plus facing over $100 trillion in unfunded liabilities. That’s over $360,000 in debt per citizen</a:t>
            </a:r>
            <a:r>
              <a:rPr lang="en-US" dirty="0" smtClean="0"/>
              <a:t>.</a:t>
            </a:r>
          </a:p>
          <a:p>
            <a:r>
              <a:rPr lang="en-US" dirty="0"/>
              <a:t>In 1929, most of our states were not bankrupt, insolvent and dependent on federal government handouts to survive. One county (Cook County which includes Chicago, Illinois) now owes over $108 billion in debt (the biggest part of it in unfunded government employee pensions</a:t>
            </a:r>
            <a:r>
              <a:rPr lang="en-US" dirty="0" smtClean="0"/>
              <a:t>).</a:t>
            </a:r>
          </a:p>
          <a:p>
            <a:r>
              <a:rPr lang="en-US" dirty="0"/>
              <a:t>In 1929, we did not have 21 million government employees with bloated salaries, obscene </a:t>
            </a:r>
            <a:r>
              <a:rPr lang="en-US" dirty="0" smtClean="0"/>
              <a:t>pensions</a:t>
            </a:r>
            <a:r>
              <a:rPr lang="en-US" dirty="0"/>
              <a:t>, and free health care for life. Today 1 out of 5 federal employees earn over $</a:t>
            </a:r>
            <a:r>
              <a:rPr lang="en-US" dirty="0" smtClean="0"/>
              <a:t>100,000.</a:t>
            </a:r>
          </a:p>
          <a:p>
            <a:r>
              <a:rPr lang="en-US" dirty="0"/>
              <a:t>In 1929, Social Security, Medicare, and Medicaid didn’t exist. The federal government had no such obligations threatening to consume the entire federal budget within a few years.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Tragic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97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While Barack Obama has been president, the U.S. government has spent about 11 dollars for every 7 dollars of revenue that it has actually brought in</a:t>
            </a:r>
            <a:r>
              <a:rPr lang="en-US" dirty="0" smtClean="0"/>
              <a:t>.</a:t>
            </a:r>
          </a:p>
          <a:p>
            <a:r>
              <a:rPr lang="en-US" dirty="0"/>
              <a:t>Over the past four years, welfare spending has increased by </a:t>
            </a:r>
            <a:r>
              <a:rPr lang="en-US" dirty="0" smtClean="0"/>
              <a:t>32%. In </a:t>
            </a:r>
            <a:r>
              <a:rPr lang="en-US" dirty="0"/>
              <a:t>inflation-adjusted dollars, spending on those programs has risen by </a:t>
            </a:r>
            <a:r>
              <a:rPr lang="en-US" dirty="0" smtClean="0"/>
              <a:t>378% </a:t>
            </a:r>
            <a:r>
              <a:rPr lang="en-US" dirty="0"/>
              <a:t>over the past 30 years</a:t>
            </a:r>
            <a:r>
              <a:rPr lang="en-US" dirty="0" smtClean="0"/>
              <a:t>.</a:t>
            </a:r>
          </a:p>
          <a:p>
            <a:r>
              <a:rPr lang="en-US" dirty="0"/>
              <a:t>If the federal government used GAAP accounting standards like publicly traded corporations do, the real federal budget deficit for 2011 would have been 5 trillion dollars instead of 1.3 trillion dollars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857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United States already has more government debt per </a:t>
            </a:r>
            <a:r>
              <a:rPr lang="en-US" dirty="0" smtClean="0"/>
              <a:t>capita than </a:t>
            </a:r>
            <a:r>
              <a:rPr lang="en-US" dirty="0"/>
              <a:t>Greece, Portugal, Italy, Ireland or </a:t>
            </a:r>
            <a:r>
              <a:rPr lang="en-US" dirty="0" smtClean="0"/>
              <a:t>Spain.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United States government is responsible for more than a third of all the government debt in the entire world.</a:t>
            </a:r>
          </a:p>
          <a:p>
            <a:r>
              <a:rPr lang="en-US" dirty="0" smtClean="0"/>
              <a:t>The </a:t>
            </a:r>
            <a:r>
              <a:rPr lang="en-US" dirty="0"/>
              <a:t>amount of </a:t>
            </a:r>
            <a:r>
              <a:rPr lang="en-US" dirty="0" smtClean="0"/>
              <a:t>US </a:t>
            </a:r>
            <a:r>
              <a:rPr lang="en-US" dirty="0"/>
              <a:t>government debt held by foreigners is about 5 times larger than it was </a:t>
            </a:r>
            <a:r>
              <a:rPr lang="en-US" dirty="0" smtClean="0"/>
              <a:t>a </a:t>
            </a:r>
            <a:r>
              <a:rPr lang="en-US" dirty="0"/>
              <a:t>decade ago</a:t>
            </a:r>
            <a:r>
              <a:rPr lang="en-US" dirty="0" smtClean="0"/>
              <a:t>.</a:t>
            </a:r>
          </a:p>
          <a:p>
            <a:r>
              <a:rPr lang="en-US" dirty="0"/>
              <a:t>Between 2007 and 2010, </a:t>
            </a:r>
            <a:r>
              <a:rPr lang="en-US" dirty="0" smtClean="0"/>
              <a:t>US </a:t>
            </a:r>
            <a:r>
              <a:rPr lang="en-US" dirty="0"/>
              <a:t>GDP grew by </a:t>
            </a:r>
            <a:r>
              <a:rPr lang="en-US" dirty="0" smtClean="0"/>
              <a:t>4.26</a:t>
            </a:r>
            <a:r>
              <a:rPr lang="en-US" dirty="0"/>
              <a:t>%, but the U.S. national debt soared by 61</a:t>
            </a:r>
            <a:r>
              <a:rPr lang="en-US" dirty="0" smtClean="0"/>
              <a:t>%.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500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national </a:t>
            </a:r>
            <a:r>
              <a:rPr lang="en-US" dirty="0"/>
              <a:t>debt is now more than 37 times larger than it was when Richard Nixon took us off the gold standard.</a:t>
            </a:r>
          </a:p>
          <a:p>
            <a:r>
              <a:rPr lang="en-US" dirty="0" smtClean="0"/>
              <a:t>The national </a:t>
            </a:r>
            <a:r>
              <a:rPr lang="en-US" dirty="0"/>
              <a:t>debt is now more than 5000 times larger than it was when the Federal Reserve was first created.</a:t>
            </a:r>
          </a:p>
          <a:p>
            <a:r>
              <a:rPr lang="en-US" dirty="0"/>
              <a:t>The </a:t>
            </a:r>
            <a:r>
              <a:rPr lang="en-US" dirty="0" smtClean="0"/>
              <a:t>national </a:t>
            </a:r>
            <a:r>
              <a:rPr lang="en-US" dirty="0"/>
              <a:t>debt jumped more on the very first day of fiscal year 2013 than it did from 1776 to 1941 combined.</a:t>
            </a:r>
          </a:p>
          <a:p>
            <a:r>
              <a:rPr lang="en-US" dirty="0"/>
              <a:t>Historically, the interest rate on 10 year </a:t>
            </a:r>
            <a:r>
              <a:rPr lang="en-US" dirty="0" smtClean="0"/>
              <a:t>US </a:t>
            </a:r>
            <a:r>
              <a:rPr lang="en-US" dirty="0"/>
              <a:t>Treasuries has averaged </a:t>
            </a:r>
            <a:r>
              <a:rPr lang="en-US" dirty="0" smtClean="0"/>
              <a:t>6.68%.  </a:t>
            </a:r>
            <a:r>
              <a:rPr lang="en-US" dirty="0"/>
              <a:t>If the average interest rate on </a:t>
            </a:r>
            <a:r>
              <a:rPr lang="en-US" dirty="0" smtClean="0"/>
              <a:t>government </a:t>
            </a:r>
            <a:r>
              <a:rPr lang="en-US" dirty="0"/>
              <a:t>debt rose to that level today, the </a:t>
            </a:r>
            <a:r>
              <a:rPr lang="en-US" dirty="0" smtClean="0"/>
              <a:t>government </a:t>
            </a:r>
            <a:r>
              <a:rPr lang="en-US" dirty="0"/>
              <a:t>would </a:t>
            </a:r>
            <a:r>
              <a:rPr lang="en-US" dirty="0" smtClean="0"/>
              <a:t>have to spend </a:t>
            </a:r>
            <a:r>
              <a:rPr lang="en-US" dirty="0"/>
              <a:t>more than a trillion dollars per year just on interest on the national debt.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34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Boston University economist Laurence Kotlikoff is warning that the U.S. government is facing a gigantic tsunami of unfunded liabilities in the coming years that we are counting on our children and our grandchildren to pay.  Kotlikoff speaks of a "fiscal gap" which he defines as "the present value difference between projected future spending and revenue</a:t>
            </a:r>
            <a:r>
              <a:rPr lang="en-US" dirty="0" smtClean="0"/>
              <a:t>".</a:t>
            </a:r>
          </a:p>
          <a:p>
            <a:r>
              <a:rPr lang="en-US" dirty="0" smtClean="0"/>
              <a:t>His </a:t>
            </a:r>
            <a:r>
              <a:rPr lang="en-US" dirty="0"/>
              <a:t>calculations have led him to the conclusion that the federal government is facing a fiscal gap of 222 trillion dollars in the years ahead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U.S. tax code is now more than 3.8 million words </a:t>
            </a:r>
            <a:r>
              <a:rPr lang="en-US" dirty="0" smtClean="0"/>
              <a:t>long. William </a:t>
            </a:r>
            <a:r>
              <a:rPr lang="en-US" dirty="0"/>
              <a:t>Shakespeare's works </a:t>
            </a:r>
            <a:r>
              <a:rPr lang="en-US" dirty="0" smtClean="0"/>
              <a:t>are </a:t>
            </a:r>
            <a:r>
              <a:rPr lang="en-US" dirty="0"/>
              <a:t>about 900,000 words long.</a:t>
            </a:r>
          </a:p>
          <a:p>
            <a:r>
              <a:rPr lang="en-US" dirty="0"/>
              <a:t>The value of the U.S. dollar has declined by more than </a:t>
            </a:r>
            <a:r>
              <a:rPr lang="en-US" dirty="0" smtClean="0"/>
              <a:t>96% </a:t>
            </a:r>
            <a:r>
              <a:rPr lang="en-US" dirty="0"/>
              <a:t>since the Federal Reserve was first created</a:t>
            </a:r>
            <a:r>
              <a:rPr lang="en-US" dirty="0" smtClean="0"/>
              <a:t>.</a:t>
            </a:r>
          </a:p>
          <a:p>
            <a:r>
              <a:rPr lang="en-US" dirty="0"/>
              <a:t>Corporate profits as a percentage of GDP are at an all-time high.  Meanwhile, wages as a percentage of GDP are near an all-time low.</a:t>
            </a:r>
          </a:p>
          <a:p>
            <a:r>
              <a:rPr lang="en-US" dirty="0" smtClean="0"/>
              <a:t>The </a:t>
            </a:r>
            <a:r>
              <a:rPr lang="en-US" dirty="0"/>
              <a:t>wealthiest </a:t>
            </a:r>
            <a:r>
              <a:rPr lang="en-US" dirty="0" smtClean="0"/>
              <a:t>1% </a:t>
            </a:r>
            <a:r>
              <a:rPr lang="en-US" dirty="0"/>
              <a:t>of all Americans own more wealth than the bottom </a:t>
            </a:r>
            <a:r>
              <a:rPr lang="en-US" dirty="0" smtClean="0"/>
              <a:t>95% </a:t>
            </a:r>
            <a:r>
              <a:rPr lang="en-US" dirty="0"/>
              <a:t>combined</a:t>
            </a:r>
            <a:r>
              <a:rPr lang="en-US" dirty="0" smtClean="0"/>
              <a:t>.</a:t>
            </a:r>
          </a:p>
          <a:p>
            <a:r>
              <a:rPr lang="en-US" dirty="0"/>
              <a:t>The wealthiest 400 families in the United States have about as much wealth as the bottom </a:t>
            </a:r>
            <a:r>
              <a:rPr lang="en-US" dirty="0" smtClean="0"/>
              <a:t>50% </a:t>
            </a:r>
            <a:r>
              <a:rPr lang="en-US" dirty="0"/>
              <a:t>of all Americans combined</a:t>
            </a:r>
            <a:r>
              <a:rPr lang="en-US" dirty="0" smtClean="0"/>
              <a:t>.</a:t>
            </a:r>
          </a:p>
          <a:p>
            <a:r>
              <a:rPr lang="en-US" dirty="0"/>
              <a:t>The six heirs of Wal-Mart founder Sam Walton have a net worth that is roughly equal to the bottom </a:t>
            </a:r>
            <a:r>
              <a:rPr lang="en-US" dirty="0" smtClean="0"/>
              <a:t>30% </a:t>
            </a:r>
            <a:r>
              <a:rPr lang="en-US" dirty="0"/>
              <a:t>of all Americans combined.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196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</a:t>
            </a:r>
            <a:r>
              <a:rPr lang="en-US" dirty="0"/>
              <a:t>people now feel the US is in a recession than they did in October of 2008. </a:t>
            </a:r>
            <a:endParaRPr lang="en-US" dirty="0" smtClean="0"/>
          </a:p>
          <a:p>
            <a:r>
              <a:rPr lang="en-US" dirty="0" smtClean="0"/>
              <a:t>69% </a:t>
            </a:r>
            <a:r>
              <a:rPr lang="en-US" dirty="0"/>
              <a:t>of Americans think we are in a serious or moderate recession, with </a:t>
            </a:r>
            <a:r>
              <a:rPr lang="en-US" dirty="0" smtClean="0"/>
              <a:t>13% </a:t>
            </a:r>
            <a:r>
              <a:rPr lang="en-US" dirty="0"/>
              <a:t>who believe it’s still a mild 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71% </a:t>
            </a:r>
            <a:r>
              <a:rPr lang="en-US" dirty="0"/>
              <a:t>of all small business owners believe that the U.S. economy is still in a recession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48% </a:t>
            </a:r>
            <a:r>
              <a:rPr lang="en-US" dirty="0"/>
              <a:t>of Americans believe that "another Great Depression" is likely within the next 12 months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government threw trillions at the giant banks (including foreign </a:t>
            </a:r>
            <a:r>
              <a:rPr lang="en-US" dirty="0" smtClean="0"/>
              <a:t>banks) </a:t>
            </a:r>
            <a:r>
              <a:rPr lang="en-US" dirty="0"/>
              <a:t>. The big banks have – in turn – used a lot of that money to speculate in commodities, including food and other items which are now driving up the price of consumer necessities [as well as stocks]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549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23% </a:t>
            </a:r>
            <a:r>
              <a:rPr lang="en-US" dirty="0"/>
              <a:t>of all Americans believe that “government is the solution to the problem” </a:t>
            </a:r>
            <a:endParaRPr lang="en-US" dirty="0" smtClean="0"/>
          </a:p>
          <a:p>
            <a:r>
              <a:rPr lang="en-US" dirty="0" smtClean="0"/>
              <a:t>64% </a:t>
            </a:r>
            <a:r>
              <a:rPr lang="en-US" dirty="0"/>
              <a:t>of all Americans believe that “government is the problem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Congress has a 5% approval rating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Thanks for watching and listening</a:t>
            </a:r>
          </a:p>
          <a:p>
            <a:r>
              <a:rPr lang="en-US" dirty="0" smtClean="0"/>
              <a:t>Freedomain Radio is the largest and most popular philosophy show on the web, with almost 50 million downloads</a:t>
            </a:r>
          </a:p>
          <a:p>
            <a:r>
              <a:rPr lang="en-US" dirty="0" smtClean="0">
                <a:hlinkClick r:id="rId2"/>
              </a:rPr>
              <a:t>www.freedomainradio.com</a:t>
            </a:r>
            <a:endParaRPr lang="en-US" dirty="0" smtClean="0"/>
          </a:p>
          <a:p>
            <a:r>
              <a:rPr lang="en-US" dirty="0" smtClean="0"/>
              <a:t>Sources and Slides: fdrurl.com/</a:t>
            </a:r>
            <a:r>
              <a:rPr lang="en-US" dirty="0" smtClean="0"/>
              <a:t>endus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Wages As </a:t>
            </a:r>
            <a:r>
              <a:rPr lang="en-US" dirty="0" smtClean="0"/>
              <a:t>a Percent </a:t>
            </a:r>
            <a:r>
              <a:rPr lang="en-US" dirty="0" smtClean="0"/>
              <a:t>of the Economy</a:t>
            </a:r>
            <a:endParaRPr lang="en-US" dirty="0"/>
          </a:p>
        </p:txBody>
      </p:sp>
      <p:pic>
        <p:nvPicPr>
          <p:cNvPr id="4098" name="Picture 2" descr="https://lh4.googleusercontent.com/-BvngxTTrS_qFCtTIS66kjsATbQKbQ47ZclVdLmlsgXuIZ6l12BG3R8eFceayl6xodlyfqX7klKlRh_aCIPW73BZucXKhElo5cLYHaa8SoXKCHd9Q9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3477"/>
            <a:ext cx="6699870" cy="50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Borrowing </a:t>
            </a:r>
            <a:r>
              <a:rPr lang="en-US" dirty="0" smtClean="0"/>
              <a:t>Greatly Outpaces </a:t>
            </a:r>
            <a:r>
              <a:rPr lang="en-US" dirty="0" smtClean="0"/>
              <a:t>Growth of Economy</a:t>
            </a:r>
            <a:endParaRPr lang="en-US" dirty="0"/>
          </a:p>
        </p:txBody>
      </p:sp>
      <p:pic>
        <p:nvPicPr>
          <p:cNvPr id="5122" name="Picture 2" descr="Put differently, the growth of our borrowing (red line) has wildly outpaced the growth of our economy (blue line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5486"/>
            <a:ext cx="6483846" cy="48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Governments but Households…</a:t>
            </a:r>
            <a:endParaRPr lang="en-US" dirty="0"/>
          </a:p>
        </p:txBody>
      </p:sp>
      <p:pic>
        <p:nvPicPr>
          <p:cNvPr id="6146" name="Picture 2" descr="Households borrowed like craz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9859"/>
            <a:ext cx="6627862" cy="49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</a:t>
            </a:r>
            <a:endParaRPr lang="en-US" dirty="0"/>
          </a:p>
        </p:txBody>
      </p:sp>
      <p:pic>
        <p:nvPicPr>
          <p:cNvPr id="7170" name="Picture 2" descr="So did corporati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27" y="90487"/>
            <a:ext cx="6565295" cy="492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2114</TotalTime>
  <Words>3518</Words>
  <Application>Microsoft Office PowerPoint</Application>
  <PresentationFormat>On-screen Show (16:9)</PresentationFormat>
  <Paragraphs>231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Mylar</vt:lpstr>
      <vt:lpstr>The End of America</vt:lpstr>
      <vt:lpstr>Introduction</vt:lpstr>
      <vt:lpstr>Congress</vt:lpstr>
      <vt:lpstr>Things Americans like Better Than Their Lawmaking Body</vt:lpstr>
      <vt:lpstr>Civilian Employment-Population Ratio</vt:lpstr>
      <vt:lpstr>Wages As a Percent of the Economy</vt:lpstr>
      <vt:lpstr>Growth of Borrowing Greatly Outpaces Growth of Economy</vt:lpstr>
      <vt:lpstr>Not Just Governments but Households…</vt:lpstr>
      <vt:lpstr>Corporations</vt:lpstr>
      <vt:lpstr>And Of Course Governments</vt:lpstr>
      <vt:lpstr>The Problem Started in the Early 1980s</vt:lpstr>
      <vt:lpstr>Average Hourly Earnings Haven’t Changed Much in 50 Years</vt:lpstr>
      <vt:lpstr>Richest 20% have Gained, Everyone Else Lost</vt:lpstr>
      <vt:lpstr>More Spending on  Social Programs</vt:lpstr>
      <vt:lpstr>Social Programs as Percent of Economy</vt:lpstr>
      <vt:lpstr>Social Programs Now Consume Most Federal Tax Revenues</vt:lpstr>
      <vt:lpstr>This Cuts Into Federal Spending on Everything Else (infrastructure)</vt:lpstr>
      <vt:lpstr>Transfer Payments 16% of GDP</vt:lpstr>
      <vt:lpstr>Total Welfare Spending $168/day per Household</vt:lpstr>
      <vt:lpstr>Federal Net Outlays – 18x 1970</vt:lpstr>
      <vt:lpstr>In the 1950s, 85% of all working age men had a job;  below 65% now </vt:lpstr>
      <vt:lpstr>Civilian Employment -Population Ratio</vt:lpstr>
      <vt:lpstr>PowerPoint Presentation</vt:lpstr>
      <vt:lpstr>Economic Number Manipulation</vt:lpstr>
      <vt:lpstr>Reclassification of Unemployed</vt:lpstr>
      <vt:lpstr>The Jobs Gap Is Not Closing</vt:lpstr>
      <vt:lpstr>Giving up Looking for Work</vt:lpstr>
      <vt:lpstr>Drop In Work Quality</vt:lpstr>
      <vt:lpstr>Death of Manufacturing</vt:lpstr>
      <vt:lpstr>The End of Employment</vt:lpstr>
      <vt:lpstr>The Public Sector</vt:lpstr>
      <vt:lpstr>What It Really Looks like</vt:lpstr>
      <vt:lpstr>More</vt:lpstr>
      <vt:lpstr>Dropped</vt:lpstr>
      <vt:lpstr>From July 2012</vt:lpstr>
      <vt:lpstr>Startup Jobs per 1,000 Americans by President</vt:lpstr>
      <vt:lpstr>The End of the Middle Class</vt:lpstr>
      <vt:lpstr>The Rise of Poverty</vt:lpstr>
      <vt:lpstr>The End of Income and Marriage</vt:lpstr>
      <vt:lpstr>The Growth of Debt</vt:lpstr>
      <vt:lpstr>Death by Credit</vt:lpstr>
      <vt:lpstr>The Cancer of Inequality</vt:lpstr>
      <vt:lpstr>Poverty Levels</vt:lpstr>
      <vt:lpstr>Broke</vt:lpstr>
      <vt:lpstr>Dependent</vt:lpstr>
      <vt:lpstr>Inflation</vt:lpstr>
      <vt:lpstr>Government Debt (i.e.  your children’s debt)</vt:lpstr>
      <vt:lpstr>Impossible to Repay</vt:lpstr>
      <vt:lpstr>The Greatest Depression</vt:lpstr>
      <vt:lpstr>Tragic Indicators</vt:lpstr>
      <vt:lpstr>Debts</vt:lpstr>
      <vt:lpstr>Argh</vt:lpstr>
      <vt:lpstr>Cause</vt:lpstr>
      <vt:lpstr>Liabilities</vt:lpstr>
      <vt:lpstr>Indicators</vt:lpstr>
      <vt:lpstr>Mood</vt:lpstr>
      <vt:lpstr>Hope</vt:lpstr>
      <vt:lpstr>Conclusions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or Nurture?</dc:title>
  <dc:creator>stefbot</dc:creator>
  <cp:lastModifiedBy>Stefan Molyneux</cp:lastModifiedBy>
  <cp:revision>156</cp:revision>
  <dcterms:created xsi:type="dcterms:W3CDTF">2012-05-21T02:13:30Z</dcterms:created>
  <dcterms:modified xsi:type="dcterms:W3CDTF">2013-01-07T17:11:23Z</dcterms:modified>
</cp:coreProperties>
</file>